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1" r:id="rId8"/>
    <p:sldId id="259" r:id="rId9"/>
    <p:sldId id="260"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rizio Ramoino" userId="8b97604a-1be8-4107-b195-0e1975619d5f" providerId="ADAL" clId="{A1103549-E429-48FB-A8D4-92378E43F235}"/>
    <pc:docChg chg="undo custSel addSld delSld modSld">
      <pc:chgData name="Fabrizio Ramoino" userId="8b97604a-1be8-4107-b195-0e1975619d5f" providerId="ADAL" clId="{A1103549-E429-48FB-A8D4-92378E43F235}" dt="2025-05-14T08:26:40.896" v="115" actId="2696"/>
      <pc:docMkLst>
        <pc:docMk/>
      </pc:docMkLst>
      <pc:sldChg chg="modSp mod">
        <pc:chgData name="Fabrizio Ramoino" userId="8b97604a-1be8-4107-b195-0e1975619d5f" providerId="ADAL" clId="{A1103549-E429-48FB-A8D4-92378E43F235}" dt="2025-05-14T08:07:07.075" v="2"/>
        <pc:sldMkLst>
          <pc:docMk/>
          <pc:sldMk cId="4272767356" sldId="256"/>
        </pc:sldMkLst>
        <pc:spChg chg="mod">
          <ac:chgData name="Fabrizio Ramoino" userId="8b97604a-1be8-4107-b195-0e1975619d5f" providerId="ADAL" clId="{A1103549-E429-48FB-A8D4-92378E43F235}" dt="2025-05-14T08:07:07.075" v="2"/>
          <ac:spMkLst>
            <pc:docMk/>
            <pc:sldMk cId="4272767356" sldId="256"/>
            <ac:spMk id="4" creationId="{2C77F5B3-A67E-1298-EDD7-4EDE7B687218}"/>
          </ac:spMkLst>
        </pc:spChg>
      </pc:sldChg>
      <pc:sldChg chg="modSp mod">
        <pc:chgData name="Fabrizio Ramoino" userId="8b97604a-1be8-4107-b195-0e1975619d5f" providerId="ADAL" clId="{A1103549-E429-48FB-A8D4-92378E43F235}" dt="2025-05-14T08:22:41.173" v="41" actId="20577"/>
        <pc:sldMkLst>
          <pc:docMk/>
          <pc:sldMk cId="702047124" sldId="258"/>
        </pc:sldMkLst>
        <pc:spChg chg="mod">
          <ac:chgData name="Fabrizio Ramoino" userId="8b97604a-1be8-4107-b195-0e1975619d5f" providerId="ADAL" clId="{A1103549-E429-48FB-A8D4-92378E43F235}" dt="2025-05-14T08:22:41.173" v="41" actId="20577"/>
          <ac:spMkLst>
            <pc:docMk/>
            <pc:sldMk cId="702047124" sldId="258"/>
            <ac:spMk id="4" creationId="{74FE5560-777F-29E3-E467-D79B1BB742E3}"/>
          </ac:spMkLst>
        </pc:spChg>
      </pc:sldChg>
      <pc:sldChg chg="modSp mod">
        <pc:chgData name="Fabrizio Ramoino" userId="8b97604a-1be8-4107-b195-0e1975619d5f" providerId="ADAL" clId="{A1103549-E429-48FB-A8D4-92378E43F235}" dt="2025-05-14T08:23:24.938" v="46" actId="20577"/>
        <pc:sldMkLst>
          <pc:docMk/>
          <pc:sldMk cId="343123607" sldId="261"/>
        </pc:sldMkLst>
        <pc:spChg chg="mod">
          <ac:chgData name="Fabrizio Ramoino" userId="8b97604a-1be8-4107-b195-0e1975619d5f" providerId="ADAL" clId="{A1103549-E429-48FB-A8D4-92378E43F235}" dt="2025-05-14T08:23:24.938" v="46" actId="20577"/>
          <ac:spMkLst>
            <pc:docMk/>
            <pc:sldMk cId="343123607" sldId="261"/>
            <ac:spMk id="4" creationId="{ED0AD988-B82F-ADCC-2F0D-297F2743E744}"/>
          </ac:spMkLst>
        </pc:spChg>
      </pc:sldChg>
      <pc:sldChg chg="modSp mod">
        <pc:chgData name="Fabrizio Ramoino" userId="8b97604a-1be8-4107-b195-0e1975619d5f" providerId="ADAL" clId="{A1103549-E429-48FB-A8D4-92378E43F235}" dt="2025-05-14T08:25:13.256" v="104" actId="20577"/>
        <pc:sldMkLst>
          <pc:docMk/>
          <pc:sldMk cId="2372618218" sldId="262"/>
        </pc:sldMkLst>
        <pc:spChg chg="mod">
          <ac:chgData name="Fabrizio Ramoino" userId="8b97604a-1be8-4107-b195-0e1975619d5f" providerId="ADAL" clId="{A1103549-E429-48FB-A8D4-92378E43F235}" dt="2025-05-14T08:25:13.256" v="104" actId="20577"/>
          <ac:spMkLst>
            <pc:docMk/>
            <pc:sldMk cId="2372618218" sldId="262"/>
            <ac:spMk id="2" creationId="{306EA06E-5022-8459-2D5F-2880178A7929}"/>
          </ac:spMkLst>
        </pc:spChg>
      </pc:sldChg>
      <pc:sldChg chg="modSp mod">
        <pc:chgData name="Fabrizio Ramoino" userId="8b97604a-1be8-4107-b195-0e1975619d5f" providerId="ADAL" clId="{A1103549-E429-48FB-A8D4-92378E43F235}" dt="2025-05-14T08:25:41.526" v="114" actId="20577"/>
        <pc:sldMkLst>
          <pc:docMk/>
          <pc:sldMk cId="1827006991" sldId="263"/>
        </pc:sldMkLst>
        <pc:spChg chg="mod">
          <ac:chgData name="Fabrizio Ramoino" userId="8b97604a-1be8-4107-b195-0e1975619d5f" providerId="ADAL" clId="{A1103549-E429-48FB-A8D4-92378E43F235}" dt="2025-05-14T08:25:41.526" v="114" actId="20577"/>
          <ac:spMkLst>
            <pc:docMk/>
            <pc:sldMk cId="1827006991" sldId="263"/>
            <ac:spMk id="2" creationId="{5702EB15-BB6A-384C-33F7-33C323AF656E}"/>
          </ac:spMkLst>
        </pc:spChg>
      </pc:sldChg>
      <pc:sldChg chg="modSp new del mod">
        <pc:chgData name="Fabrizio Ramoino" userId="8b97604a-1be8-4107-b195-0e1975619d5f" providerId="ADAL" clId="{A1103549-E429-48FB-A8D4-92378E43F235}" dt="2025-05-14T08:26:40.896" v="115" actId="2696"/>
        <pc:sldMkLst>
          <pc:docMk/>
          <pc:sldMk cId="3338247487" sldId="264"/>
        </pc:sldMkLst>
        <pc:spChg chg="mod">
          <ac:chgData name="Fabrizio Ramoino" userId="8b97604a-1be8-4107-b195-0e1975619d5f" providerId="ADAL" clId="{A1103549-E429-48FB-A8D4-92378E43F235}" dt="2025-05-14T08:25:25.134" v="106"/>
          <ac:spMkLst>
            <pc:docMk/>
            <pc:sldMk cId="3338247487" sldId="264"/>
            <ac:spMk id="2" creationId="{FFD40A7A-5C00-2490-87B8-31548604140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96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b="8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3B5B-04C7-9C7D-6A3B-BC61AD5F9685}"/>
              </a:ext>
            </a:extLst>
          </p:cNvPr>
          <p:cNvSpPr>
            <a:spLocks noGrp="1"/>
          </p:cNvSpPr>
          <p:nvPr>
            <p:ph type="ctrTitle" hasCustomPrompt="1"/>
          </p:nvPr>
        </p:nvSpPr>
        <p:spPr>
          <a:xfrm>
            <a:off x="288099" y="1122362"/>
            <a:ext cx="11592838" cy="5391171"/>
          </a:xfrm>
          <a:prstGeom prst="rect">
            <a:avLst/>
          </a:prstGeom>
        </p:spPr>
        <p:txBody>
          <a:bodyPr anchor="t"/>
          <a:lstStyle>
            <a:lvl1pPr algn="l">
              <a:defRPr sz="2000"/>
            </a:lvl1pPr>
          </a:lstStyle>
          <a:p>
            <a:r>
              <a:rPr lang="en-US" dirty="0"/>
              <a:t>Click to add text</a:t>
            </a:r>
            <a:endParaRPr lang="en-GB" dirty="0"/>
          </a:p>
        </p:txBody>
      </p:sp>
    </p:spTree>
    <p:extLst>
      <p:ext uri="{BB962C8B-B14F-4D97-AF65-F5344CB8AC3E}">
        <p14:creationId xmlns:p14="http://schemas.microsoft.com/office/powerpoint/2010/main" val="188820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b="86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6A8B9A-E9B8-938F-81A3-30773E417D12}"/>
              </a:ext>
            </a:extLst>
          </p:cNvPr>
          <p:cNvSpPr>
            <a:spLocks noGrp="1"/>
          </p:cNvSpPr>
          <p:nvPr>
            <p:ph type="ctrTitle" hasCustomPrompt="1"/>
          </p:nvPr>
        </p:nvSpPr>
        <p:spPr>
          <a:xfrm>
            <a:off x="288099" y="1122362"/>
            <a:ext cx="11592838" cy="5391171"/>
          </a:xfrm>
          <a:prstGeom prst="rect">
            <a:avLst/>
          </a:prstGeom>
        </p:spPr>
        <p:txBody>
          <a:bodyPr anchor="t"/>
          <a:lstStyle>
            <a:lvl1pPr algn="l">
              <a:defRPr sz="2000"/>
            </a:lvl1pPr>
          </a:lstStyle>
          <a:p>
            <a:r>
              <a:rPr lang="en-US" dirty="0"/>
              <a:t>Click to add text</a:t>
            </a:r>
            <a:endParaRPr lang="en-GB" dirty="0"/>
          </a:p>
        </p:txBody>
      </p:sp>
    </p:spTree>
    <p:extLst>
      <p:ext uri="{BB962C8B-B14F-4D97-AF65-F5344CB8AC3E}">
        <p14:creationId xmlns:p14="http://schemas.microsoft.com/office/powerpoint/2010/main" val="636122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8687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77F5B3-A67E-1298-EDD7-4EDE7B687218}"/>
              </a:ext>
            </a:extLst>
          </p:cNvPr>
          <p:cNvSpPr txBox="1"/>
          <p:nvPr/>
        </p:nvSpPr>
        <p:spPr>
          <a:xfrm>
            <a:off x="0" y="1680686"/>
            <a:ext cx="12192000" cy="3395673"/>
          </a:xfrm>
          <a:prstGeom prst="rect">
            <a:avLst/>
          </a:prstGeom>
          <a:noFill/>
        </p:spPr>
        <p:txBody>
          <a:bodyPr wrap="square" lIns="91440" tIns="45720" rIns="91440" bIns="45720" rtlCol="0" anchor="t">
            <a:spAutoFit/>
          </a:bodyPr>
          <a:lstStyle/>
          <a:p>
            <a:pPr algn="ctr">
              <a:lnSpc>
                <a:spcPct val="150000"/>
              </a:lnSpc>
            </a:pPr>
            <a:r>
              <a:rPr lang="en-GB"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2025 DRAGON 6 SYMPOSIUM</a:t>
            </a:r>
          </a:p>
          <a:p>
            <a:pPr algn="ctr">
              <a:lnSpc>
                <a:spcPct val="150000"/>
              </a:lnSpc>
            </a:pPr>
            <a:r>
              <a:rPr lang="en-GB"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14-18 JULY 2025</a:t>
            </a:r>
          </a:p>
          <a:p>
            <a:pPr algn="ctr">
              <a:lnSpc>
                <a:spcPct val="150000"/>
              </a:lnSpc>
            </a:pPr>
            <a:endParaRPr lang="en-GB"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0" algn="ctr">
              <a:lnSpc>
                <a:spcPct val="150000"/>
              </a:lnSpc>
              <a:spcBef>
                <a:spcPct val="0"/>
              </a:spcBef>
              <a:defRPr/>
            </a:pPr>
            <a:r>
              <a:rPr lang="en-GB" sz="2800" b="1" cap="al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[project ID. </a:t>
            </a:r>
            <a:r>
              <a:rPr lang="en-GB" sz="2800" b="1" cap="all"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Xxxxx</a:t>
            </a:r>
            <a:r>
              <a:rPr lang="en-GB" sz="2800" b="1" cap="al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lvl="0" algn="ctr">
              <a:lnSpc>
                <a:spcPct val="150000"/>
              </a:lnSpc>
              <a:spcBef>
                <a:spcPct val="0"/>
              </a:spcBef>
              <a:defRPr/>
            </a:pPr>
            <a:r>
              <a:rPr lang="en-GB" sz="2800" b="1" cap="al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[PROJECT TITLE]</a:t>
            </a:r>
            <a:endParaRPr lang="en-GB"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276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330878-5EF3-D1A3-81B3-6333412B4123}"/>
              </a:ext>
            </a:extLst>
          </p:cNvPr>
          <p:cNvSpPr txBox="1">
            <a:spLocks/>
          </p:cNvSpPr>
          <p:nvPr/>
        </p:nvSpPr>
        <p:spPr>
          <a:xfrm>
            <a:off x="230819" y="149772"/>
            <a:ext cx="9725110" cy="733097"/>
          </a:xfrm>
          <a:prstGeom prst="rect">
            <a:avLst/>
          </a:prstGeom>
        </p:spPr>
        <p:txBody>
          <a:bodyPr anchor="ctr" anchorCtr="0">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GB" sz="3200" b="1" dirty="0">
                <a:solidFill>
                  <a:schemeClr val="bg1"/>
                </a:solidFill>
                <a:latin typeface="Calibri" panose="020F0502020204030204" pitchFamily="34" charset="0"/>
                <a:cs typeface="Calibri" panose="020F0502020204030204" pitchFamily="34" charset="0"/>
              </a:rPr>
              <a:t>2025 Dragon 6 Symposium</a:t>
            </a:r>
          </a:p>
        </p:txBody>
      </p:sp>
      <p:sp>
        <p:nvSpPr>
          <p:cNvPr id="5" name="Content Placeholder 2">
            <a:extLst>
              <a:ext uri="{FF2B5EF4-FFF2-40B4-BE49-F238E27FC236}">
                <a16:creationId xmlns:a16="http://schemas.microsoft.com/office/drawing/2014/main" id="{89D342C8-F10E-46BB-963B-A8F954A8B84C}"/>
              </a:ext>
            </a:extLst>
          </p:cNvPr>
          <p:cNvSpPr txBox="1">
            <a:spLocks/>
          </p:cNvSpPr>
          <p:nvPr/>
        </p:nvSpPr>
        <p:spPr>
          <a:xfrm>
            <a:off x="230819" y="1620673"/>
            <a:ext cx="11238595" cy="389725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buFont typeface="Arial" panose="020B0604020202020204" pitchFamily="34" charset="0"/>
              <a:buNone/>
              <a:defRPr/>
            </a:pPr>
            <a:r>
              <a:rPr lang="en-GB" sz="2000" b="1" cap="all" dirty="0">
                <a:latin typeface="Calibri" panose="020F0502020204030204" pitchFamily="34" charset="0"/>
                <a:cs typeface="Calibri" panose="020F0502020204030204" pitchFamily="34" charset="0"/>
              </a:rPr>
              <a:t>&lt;INSERT DAY &amp; DATE in PROGRAMME&gt;</a:t>
            </a:r>
          </a:p>
          <a:p>
            <a:pPr marL="0" indent="0">
              <a:lnSpc>
                <a:spcPct val="100000"/>
              </a:lnSpc>
              <a:spcBef>
                <a:spcPct val="0"/>
              </a:spcBef>
              <a:buFont typeface="Arial" panose="020B0604020202020204" pitchFamily="34" charset="0"/>
              <a:buNone/>
              <a:defRPr/>
            </a:pPr>
            <a:br>
              <a:rPr lang="en-GB" sz="2000" b="1" cap="all" dirty="0">
                <a:latin typeface="Calibri" panose="020F0502020204030204" pitchFamily="34" charset="0"/>
                <a:cs typeface="Calibri" panose="020F0502020204030204" pitchFamily="34" charset="0"/>
              </a:rPr>
            </a:br>
            <a:r>
              <a:rPr lang="en-GB" sz="2000" b="1" cap="all" dirty="0">
                <a:latin typeface="Calibri" panose="020F0502020204030204" pitchFamily="34" charset="0"/>
                <a:cs typeface="Calibri" panose="020F0502020204030204" pitchFamily="34" charset="0"/>
              </a:rPr>
              <a:t>ID. </a:t>
            </a:r>
            <a:r>
              <a:rPr lang="en-GB" sz="2000" b="1" cap="all" dirty="0" err="1">
                <a:latin typeface="Calibri" panose="020F0502020204030204" pitchFamily="34" charset="0"/>
                <a:cs typeface="Calibri" panose="020F0502020204030204" pitchFamily="34" charset="0"/>
              </a:rPr>
              <a:t>xxxxx</a:t>
            </a:r>
            <a:r>
              <a:rPr lang="en-GB" sz="2000" b="1" cap="all" dirty="0">
                <a:latin typeface="Calibri" panose="020F0502020204030204" pitchFamily="34" charset="0"/>
                <a:cs typeface="Calibri" panose="020F0502020204030204" pitchFamily="34" charset="0"/>
              </a:rPr>
              <a:t> </a:t>
            </a:r>
          </a:p>
          <a:p>
            <a:pPr marL="0" indent="0">
              <a:lnSpc>
                <a:spcPct val="100000"/>
              </a:lnSpc>
              <a:spcBef>
                <a:spcPct val="0"/>
              </a:spcBef>
              <a:buFont typeface="Arial" panose="020B0604020202020204" pitchFamily="34" charset="0"/>
              <a:buNone/>
              <a:defRPr/>
            </a:pPr>
            <a:endParaRPr lang="en-GB" sz="2000" b="1" cap="all" dirty="0">
              <a:latin typeface="Calibri" panose="020F0502020204030204" pitchFamily="34" charset="0"/>
              <a:cs typeface="Calibri" panose="020F0502020204030204" pitchFamily="34" charset="0"/>
            </a:endParaRPr>
          </a:p>
          <a:p>
            <a:pPr marL="0" indent="0">
              <a:lnSpc>
                <a:spcPct val="100000"/>
              </a:lnSpc>
              <a:spcBef>
                <a:spcPct val="0"/>
              </a:spcBef>
              <a:buFont typeface="Arial" panose="020B0604020202020204" pitchFamily="34" charset="0"/>
              <a:buNone/>
              <a:defRPr/>
            </a:pPr>
            <a:r>
              <a:rPr lang="en-GB" sz="2000" b="1" cap="all" dirty="0">
                <a:latin typeface="Calibri" panose="020F0502020204030204" pitchFamily="34" charset="0"/>
                <a:cs typeface="Calibri" panose="020F0502020204030204" pitchFamily="34" charset="0"/>
              </a:rPr>
              <a:t>PROJECT TITLE: </a:t>
            </a:r>
          </a:p>
          <a:p>
            <a:pPr marL="0" indent="0">
              <a:lnSpc>
                <a:spcPct val="100000"/>
              </a:lnSpc>
              <a:spcBef>
                <a:spcPct val="0"/>
              </a:spcBef>
              <a:buFont typeface="Arial" panose="020B0604020202020204" pitchFamily="34" charset="0"/>
              <a:buNone/>
              <a:defRPr/>
            </a:pPr>
            <a:endParaRPr lang="en-GB" sz="2000" b="1" cap="all"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sz="2000" b="1" cap="all" dirty="0">
                <a:latin typeface="Calibri" panose="020F0502020204030204" pitchFamily="34" charset="0"/>
                <a:cs typeface="Calibri" panose="020F0502020204030204" pitchFamily="34" charset="0"/>
              </a:rPr>
              <a:t>principal Investigators: [NAMEs] </a:t>
            </a:r>
          </a:p>
          <a:p>
            <a:pPr marL="0" indent="0">
              <a:buFont typeface="Arial" panose="020B0604020202020204" pitchFamily="34" charset="0"/>
              <a:buNone/>
            </a:pPr>
            <a:endParaRPr lang="en-GB" sz="2000" b="1" cap="all"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sz="2000" b="1" cap="all" dirty="0">
                <a:latin typeface="Calibri" panose="020F0502020204030204" pitchFamily="34" charset="0"/>
                <a:cs typeface="Calibri" panose="020F0502020204030204" pitchFamily="34" charset="0"/>
              </a:rPr>
              <a:t>Co-authors: [names]</a:t>
            </a:r>
          </a:p>
          <a:p>
            <a:pPr marL="0" indent="0">
              <a:buFont typeface="Arial" panose="020B0604020202020204" pitchFamily="34" charset="0"/>
              <a:buNone/>
            </a:pPr>
            <a:endParaRPr lang="en-GB" sz="2000" b="1" cap="all"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sz="2000" b="1" cap="all" dirty="0">
                <a:latin typeface="Calibri" panose="020F0502020204030204" pitchFamily="34" charset="0"/>
                <a:cs typeface="Calibri" panose="020F0502020204030204" pitchFamily="34" charset="0"/>
              </a:rPr>
              <a:t>presented By: [NAME] </a:t>
            </a:r>
          </a:p>
          <a:p>
            <a:pPr marL="0" indent="0">
              <a:buFont typeface="Arial" panose="020B0604020202020204" pitchFamily="34" charset="0"/>
              <a:buNone/>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530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CAD225-F7E9-64BB-30F0-C859777D18EB}"/>
              </a:ext>
            </a:extLst>
          </p:cNvPr>
          <p:cNvSpPr txBox="1">
            <a:spLocks/>
          </p:cNvSpPr>
          <p:nvPr/>
        </p:nvSpPr>
        <p:spPr>
          <a:xfrm>
            <a:off x="230819" y="149772"/>
            <a:ext cx="9725110" cy="733097"/>
          </a:xfrm>
          <a:prstGeom prst="rect">
            <a:avLst/>
          </a:prstGeom>
        </p:spPr>
        <p:txBody>
          <a:bodyPr anchor="ctr" anchorCtr="0">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GB" sz="3200" b="1" dirty="0">
                <a:solidFill>
                  <a:schemeClr val="bg1"/>
                </a:solidFill>
                <a:latin typeface="Calibri" panose="020F0502020204030204" pitchFamily="34" charset="0"/>
                <a:cs typeface="Calibri" panose="020F0502020204030204" pitchFamily="34" charset="0"/>
              </a:rPr>
              <a:t>2025 Dragon 6 Symposium</a:t>
            </a:r>
          </a:p>
        </p:txBody>
      </p:sp>
      <p:sp>
        <p:nvSpPr>
          <p:cNvPr id="4" name="TextBox 3">
            <a:extLst>
              <a:ext uri="{FF2B5EF4-FFF2-40B4-BE49-F238E27FC236}">
                <a16:creationId xmlns:a16="http://schemas.microsoft.com/office/drawing/2014/main" id="{74FE5560-777F-29E3-E467-D79B1BB742E3}"/>
              </a:ext>
            </a:extLst>
          </p:cNvPr>
          <p:cNvSpPr txBox="1"/>
          <p:nvPr/>
        </p:nvSpPr>
        <p:spPr>
          <a:xfrm>
            <a:off x="230820" y="1200299"/>
            <a:ext cx="11860566" cy="4661276"/>
          </a:xfrm>
          <a:prstGeom prst="rect">
            <a:avLst/>
          </a:prstGeom>
          <a:noFill/>
        </p:spPr>
        <p:txBody>
          <a:bodyPr wrap="square" rtlCol="0">
            <a:spAutoFit/>
          </a:bodyPr>
          <a:lstStyle/>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Inform on the project’s objectives</a:t>
            </a:r>
          </a:p>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Detail the Copernicus Sentinels, ESA, Chinese and ESA Third Party Mission data utilised to achieve the project’s objectives (complete slide 4)</a:t>
            </a:r>
          </a:p>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Detail the in-situ data measurements and requirements</a:t>
            </a:r>
          </a:p>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Provide details on field data collection campaigns and periods in P.R. China or other study areas</a:t>
            </a:r>
          </a:p>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Inform on the project’s schedule, planning &amp; contribution of the partners for the following year</a:t>
            </a:r>
          </a:p>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Report on the level and training of young scientists on the project achievements, including academic exchanges</a:t>
            </a:r>
          </a:p>
          <a:p>
            <a:pPr marL="285750" indent="-285750">
              <a:lnSpc>
                <a:spcPct val="150000"/>
              </a:lnSpc>
              <a:buSzPct val="120000"/>
              <a:buFont typeface="Arial" panose="020B0604020202020204" pitchFamily="34" charset="0"/>
              <a:buChar char="•"/>
            </a:pPr>
            <a:r>
              <a:rPr lang="en-GB" sz="2000" dirty="0">
                <a:latin typeface="Calibri" panose="020F0502020204030204" pitchFamily="34" charset="0"/>
                <a:cs typeface="Calibri" panose="020F0502020204030204" pitchFamily="34" charset="0"/>
              </a:rPr>
              <a:t>Brief overview on the European and Chinese young scientist's research (presented by the YSs, if attending the symposium)</a:t>
            </a:r>
          </a:p>
        </p:txBody>
      </p:sp>
    </p:spTree>
    <p:extLst>
      <p:ext uri="{BB962C8B-B14F-4D97-AF65-F5344CB8AC3E}">
        <p14:creationId xmlns:p14="http://schemas.microsoft.com/office/powerpoint/2010/main" val="70204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086FD3-4991-6D10-CA03-9AE6A0FD91F7}"/>
              </a:ext>
            </a:extLst>
          </p:cNvPr>
          <p:cNvSpPr txBox="1">
            <a:spLocks/>
          </p:cNvSpPr>
          <p:nvPr/>
        </p:nvSpPr>
        <p:spPr>
          <a:xfrm>
            <a:off x="230819" y="149772"/>
            <a:ext cx="9725110" cy="733097"/>
          </a:xfrm>
          <a:prstGeom prst="rect">
            <a:avLst/>
          </a:prstGeom>
        </p:spPr>
        <p:txBody>
          <a:bodyPr anchor="ctr" anchorCtr="0">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GB" sz="3200" b="1" dirty="0">
                <a:solidFill>
                  <a:schemeClr val="bg1"/>
                </a:solidFill>
                <a:latin typeface="Calibri" panose="020F0502020204030204" pitchFamily="34" charset="0"/>
                <a:cs typeface="Calibri" panose="020F0502020204030204" pitchFamily="34" charset="0"/>
              </a:rPr>
              <a:t>Dragon 6   EO Data Delivery</a:t>
            </a:r>
          </a:p>
        </p:txBody>
      </p:sp>
      <p:sp>
        <p:nvSpPr>
          <p:cNvPr id="4" name="Title 1">
            <a:extLst>
              <a:ext uri="{FF2B5EF4-FFF2-40B4-BE49-F238E27FC236}">
                <a16:creationId xmlns:a16="http://schemas.microsoft.com/office/drawing/2014/main" id="{ED0AD988-B82F-ADCC-2F0D-297F2743E744}"/>
              </a:ext>
            </a:extLst>
          </p:cNvPr>
          <p:cNvSpPr txBox="1">
            <a:spLocks/>
          </p:cNvSpPr>
          <p:nvPr/>
        </p:nvSpPr>
        <p:spPr bwMode="auto">
          <a:xfrm>
            <a:off x="544820" y="1225882"/>
            <a:ext cx="11074365" cy="584775"/>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sz="1600" kern="0" dirty="0">
                <a:solidFill>
                  <a:schemeClr val="tx1"/>
                </a:solidFill>
                <a:latin typeface="Calibri" panose="020F0502020204030204" pitchFamily="34" charset="0"/>
                <a:cs typeface="Calibri" panose="020F0502020204030204" pitchFamily="34" charset="0"/>
              </a:rPr>
              <a:t>Data access </a:t>
            </a:r>
            <a:r>
              <a:rPr lang="en-GB" sz="1600" dirty="0">
                <a:solidFill>
                  <a:schemeClr val="tx1"/>
                </a:solidFill>
                <a:latin typeface="Calibri" panose="020F0502020204030204" pitchFamily="34" charset="0"/>
                <a:cs typeface="Calibri" panose="020F0502020204030204" pitchFamily="34" charset="0"/>
              </a:rPr>
              <a:t>(list all missions and issues if any). NB. in the tables please insert cumulative figures (since June 2024) for no. of scenes of high bit rate data (e.g. S1 100 scenes). If data delivery is low bit rate by ftp, insert “ftp” </a:t>
            </a:r>
          </a:p>
        </p:txBody>
      </p:sp>
      <p:graphicFrame>
        <p:nvGraphicFramePr>
          <p:cNvPr id="5" name="Table 4">
            <a:extLst>
              <a:ext uri="{FF2B5EF4-FFF2-40B4-BE49-F238E27FC236}">
                <a16:creationId xmlns:a16="http://schemas.microsoft.com/office/drawing/2014/main" id="{DA5D6B9A-E318-D61D-B51B-3742AE59D7E7}"/>
              </a:ext>
            </a:extLst>
          </p:cNvPr>
          <p:cNvGraphicFramePr>
            <a:graphicFrameLocks noGrp="1"/>
          </p:cNvGraphicFramePr>
          <p:nvPr>
            <p:extLst>
              <p:ext uri="{D42A27DB-BD31-4B8C-83A1-F6EECF244321}">
                <p14:modId xmlns:p14="http://schemas.microsoft.com/office/powerpoint/2010/main" val="3486426619"/>
              </p:ext>
            </p:extLst>
          </p:nvPr>
        </p:nvGraphicFramePr>
        <p:xfrm>
          <a:off x="623647" y="1961459"/>
          <a:ext cx="3538450" cy="4660058"/>
        </p:xfrm>
        <a:graphic>
          <a:graphicData uri="http://schemas.openxmlformats.org/drawingml/2006/table">
            <a:tbl>
              <a:tblPr firstRow="1" bandRow="1">
                <a:tableStyleId>{5C22544A-7EE6-4342-B048-85BDC9FD1C3A}</a:tableStyleId>
              </a:tblPr>
              <a:tblGrid>
                <a:gridCol w="2749797">
                  <a:extLst>
                    <a:ext uri="{9D8B030D-6E8A-4147-A177-3AD203B41FA5}">
                      <a16:colId xmlns:a16="http://schemas.microsoft.com/office/drawing/2014/main" val="3580204582"/>
                    </a:ext>
                  </a:extLst>
                </a:gridCol>
                <a:gridCol w="788653">
                  <a:extLst>
                    <a:ext uri="{9D8B030D-6E8A-4147-A177-3AD203B41FA5}">
                      <a16:colId xmlns:a16="http://schemas.microsoft.com/office/drawing/2014/main" val="219343669"/>
                    </a:ext>
                  </a:extLst>
                </a:gridCol>
              </a:tblGrid>
              <a:tr h="699759">
                <a:tc>
                  <a:txBody>
                    <a:bodyPr/>
                    <a:lstStyle/>
                    <a:p>
                      <a:r>
                        <a:rPr lang="en-GB" sz="1400" dirty="0"/>
                        <a:t>ESA /Copernicus Missions</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301344">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301344">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301344">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301344">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301344">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301344">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301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5089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graphicFrame>
        <p:nvGraphicFramePr>
          <p:cNvPr id="6" name="Table 5">
            <a:extLst>
              <a:ext uri="{FF2B5EF4-FFF2-40B4-BE49-F238E27FC236}">
                <a16:creationId xmlns:a16="http://schemas.microsoft.com/office/drawing/2014/main" id="{A8B3DEFF-3953-6818-177B-5C4938CA0B39}"/>
              </a:ext>
            </a:extLst>
          </p:cNvPr>
          <p:cNvGraphicFramePr>
            <a:graphicFrameLocks noGrp="1"/>
          </p:cNvGraphicFramePr>
          <p:nvPr>
            <p:extLst>
              <p:ext uri="{D42A27DB-BD31-4B8C-83A1-F6EECF244321}">
                <p14:modId xmlns:p14="http://schemas.microsoft.com/office/powerpoint/2010/main" val="1815972897"/>
              </p:ext>
            </p:extLst>
          </p:nvPr>
        </p:nvGraphicFramePr>
        <p:xfrm>
          <a:off x="4249716" y="1961459"/>
          <a:ext cx="3625159" cy="4604880"/>
        </p:xfrm>
        <a:graphic>
          <a:graphicData uri="http://schemas.openxmlformats.org/drawingml/2006/table">
            <a:tbl>
              <a:tblPr firstRow="1" bandRow="1">
                <a:tableStyleId>{5C22544A-7EE6-4342-B048-85BDC9FD1C3A}</a:tableStyleId>
              </a:tblPr>
              <a:tblGrid>
                <a:gridCol w="2817180">
                  <a:extLst>
                    <a:ext uri="{9D8B030D-6E8A-4147-A177-3AD203B41FA5}">
                      <a16:colId xmlns:a16="http://schemas.microsoft.com/office/drawing/2014/main" val="3580204582"/>
                    </a:ext>
                  </a:extLst>
                </a:gridCol>
                <a:gridCol w="807979">
                  <a:extLst>
                    <a:ext uri="{9D8B030D-6E8A-4147-A177-3AD203B41FA5}">
                      <a16:colId xmlns:a16="http://schemas.microsoft.com/office/drawing/2014/main" val="219343669"/>
                    </a:ext>
                  </a:extLst>
                </a:gridCol>
              </a:tblGrid>
              <a:tr h="691473">
                <a:tc>
                  <a:txBody>
                    <a:bodyPr/>
                    <a:lstStyle/>
                    <a:p>
                      <a:r>
                        <a:rPr lang="en-GB" sz="1400" dirty="0"/>
                        <a:t>ESA Third Party Missions</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297776">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297776">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297776">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297776">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297776">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297776">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297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289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graphicFrame>
        <p:nvGraphicFramePr>
          <p:cNvPr id="7" name="Table 6">
            <a:extLst>
              <a:ext uri="{FF2B5EF4-FFF2-40B4-BE49-F238E27FC236}">
                <a16:creationId xmlns:a16="http://schemas.microsoft.com/office/drawing/2014/main" id="{16214675-911D-E965-74E9-1AA35CC1DBC7}"/>
              </a:ext>
            </a:extLst>
          </p:cNvPr>
          <p:cNvGraphicFramePr>
            <a:graphicFrameLocks noGrp="1"/>
          </p:cNvGraphicFramePr>
          <p:nvPr>
            <p:extLst>
              <p:ext uri="{D42A27DB-BD31-4B8C-83A1-F6EECF244321}">
                <p14:modId xmlns:p14="http://schemas.microsoft.com/office/powerpoint/2010/main" val="3667845951"/>
              </p:ext>
            </p:extLst>
          </p:nvPr>
        </p:nvGraphicFramePr>
        <p:xfrm>
          <a:off x="8024648" y="1961459"/>
          <a:ext cx="3594537" cy="4604883"/>
        </p:xfrm>
        <a:graphic>
          <a:graphicData uri="http://schemas.openxmlformats.org/drawingml/2006/table">
            <a:tbl>
              <a:tblPr firstRow="1" bandRow="1">
                <a:tableStyleId>{5C22544A-7EE6-4342-B048-85BDC9FD1C3A}</a:tableStyleId>
              </a:tblPr>
              <a:tblGrid>
                <a:gridCol w="2793384">
                  <a:extLst>
                    <a:ext uri="{9D8B030D-6E8A-4147-A177-3AD203B41FA5}">
                      <a16:colId xmlns:a16="http://schemas.microsoft.com/office/drawing/2014/main" val="3580204582"/>
                    </a:ext>
                  </a:extLst>
                </a:gridCol>
                <a:gridCol w="801153">
                  <a:extLst>
                    <a:ext uri="{9D8B030D-6E8A-4147-A177-3AD203B41FA5}">
                      <a16:colId xmlns:a16="http://schemas.microsoft.com/office/drawing/2014/main" val="219343669"/>
                    </a:ext>
                  </a:extLst>
                </a:gridCol>
              </a:tblGrid>
              <a:tr h="685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Chinese EO data</a:t>
                      </a:r>
                    </a:p>
                  </a:txBody>
                  <a:tcPr anchor="ctr"/>
                </a:tc>
                <a:tc>
                  <a:txBody>
                    <a:bodyPr/>
                    <a:lstStyle/>
                    <a:p>
                      <a:r>
                        <a:rPr lang="en-GB" sz="1000" dirty="0"/>
                        <a:t>No. </a:t>
                      </a:r>
                    </a:p>
                    <a:p>
                      <a:r>
                        <a:rPr lang="en-GB" sz="1000" dirty="0"/>
                        <a:t>Scenes</a:t>
                      </a:r>
                    </a:p>
                  </a:txBody>
                  <a:tcPr anchor="ctr"/>
                </a:tc>
                <a:extLst>
                  <a:ext uri="{0D108BD9-81ED-4DB2-BD59-A6C34878D82A}">
                    <a16:rowId xmlns:a16="http://schemas.microsoft.com/office/drawing/2014/main" val="3186867168"/>
                  </a:ext>
                </a:extLst>
              </a:tr>
              <a:tr h="297472">
                <a:tc>
                  <a:txBody>
                    <a:bodyPr/>
                    <a:lstStyle/>
                    <a:p>
                      <a:r>
                        <a:rPr lang="en-GB" sz="1100" dirty="0"/>
                        <a:t>1.</a:t>
                      </a:r>
                    </a:p>
                  </a:txBody>
                  <a:tcPr anchor="ctr"/>
                </a:tc>
                <a:tc>
                  <a:txBody>
                    <a:bodyPr/>
                    <a:lstStyle/>
                    <a:p>
                      <a:endParaRPr lang="en-GB" sz="1100" dirty="0"/>
                    </a:p>
                  </a:txBody>
                  <a:tcPr/>
                </a:tc>
                <a:extLst>
                  <a:ext uri="{0D108BD9-81ED-4DB2-BD59-A6C34878D82A}">
                    <a16:rowId xmlns:a16="http://schemas.microsoft.com/office/drawing/2014/main" val="1919907229"/>
                  </a:ext>
                </a:extLst>
              </a:tr>
              <a:tr h="297472">
                <a:tc>
                  <a:txBody>
                    <a:bodyPr/>
                    <a:lstStyle/>
                    <a:p>
                      <a:r>
                        <a:rPr lang="en-GB" sz="1100" dirty="0"/>
                        <a:t>2.</a:t>
                      </a:r>
                    </a:p>
                  </a:txBody>
                  <a:tcPr anchor="ctr"/>
                </a:tc>
                <a:tc>
                  <a:txBody>
                    <a:bodyPr/>
                    <a:lstStyle/>
                    <a:p>
                      <a:endParaRPr lang="en-GB" sz="1100"/>
                    </a:p>
                  </a:txBody>
                  <a:tcPr/>
                </a:tc>
                <a:extLst>
                  <a:ext uri="{0D108BD9-81ED-4DB2-BD59-A6C34878D82A}">
                    <a16:rowId xmlns:a16="http://schemas.microsoft.com/office/drawing/2014/main" val="2212645185"/>
                  </a:ext>
                </a:extLst>
              </a:tr>
              <a:tr h="297472">
                <a:tc>
                  <a:txBody>
                    <a:bodyPr/>
                    <a:lstStyle/>
                    <a:p>
                      <a:r>
                        <a:rPr lang="en-GB" sz="1100" dirty="0"/>
                        <a:t>3.</a:t>
                      </a:r>
                    </a:p>
                  </a:txBody>
                  <a:tcPr anchor="ctr"/>
                </a:tc>
                <a:tc>
                  <a:txBody>
                    <a:bodyPr/>
                    <a:lstStyle/>
                    <a:p>
                      <a:endParaRPr lang="en-GB" sz="1100" dirty="0"/>
                    </a:p>
                  </a:txBody>
                  <a:tcPr/>
                </a:tc>
                <a:extLst>
                  <a:ext uri="{0D108BD9-81ED-4DB2-BD59-A6C34878D82A}">
                    <a16:rowId xmlns:a16="http://schemas.microsoft.com/office/drawing/2014/main" val="654276814"/>
                  </a:ext>
                </a:extLst>
              </a:tr>
              <a:tr h="297472">
                <a:tc>
                  <a:txBody>
                    <a:bodyPr/>
                    <a:lstStyle/>
                    <a:p>
                      <a:r>
                        <a:rPr lang="en-GB" sz="1100" dirty="0"/>
                        <a:t>4.</a:t>
                      </a:r>
                    </a:p>
                  </a:txBody>
                  <a:tcPr anchor="ctr"/>
                </a:tc>
                <a:tc>
                  <a:txBody>
                    <a:bodyPr/>
                    <a:lstStyle/>
                    <a:p>
                      <a:endParaRPr lang="en-GB" sz="1100" dirty="0"/>
                    </a:p>
                  </a:txBody>
                  <a:tcPr/>
                </a:tc>
                <a:extLst>
                  <a:ext uri="{0D108BD9-81ED-4DB2-BD59-A6C34878D82A}">
                    <a16:rowId xmlns:a16="http://schemas.microsoft.com/office/drawing/2014/main" val="2389660255"/>
                  </a:ext>
                </a:extLst>
              </a:tr>
              <a:tr h="297472">
                <a:tc>
                  <a:txBody>
                    <a:bodyPr/>
                    <a:lstStyle/>
                    <a:p>
                      <a:r>
                        <a:rPr lang="en-GB" sz="1100" dirty="0"/>
                        <a:t>5.</a:t>
                      </a:r>
                    </a:p>
                  </a:txBody>
                  <a:tcPr anchor="ctr"/>
                </a:tc>
                <a:tc>
                  <a:txBody>
                    <a:bodyPr/>
                    <a:lstStyle/>
                    <a:p>
                      <a:endParaRPr lang="en-GB" sz="1100" dirty="0"/>
                    </a:p>
                  </a:txBody>
                  <a:tcPr/>
                </a:tc>
                <a:extLst>
                  <a:ext uri="{0D108BD9-81ED-4DB2-BD59-A6C34878D82A}">
                    <a16:rowId xmlns:a16="http://schemas.microsoft.com/office/drawing/2014/main" val="856398035"/>
                  </a:ext>
                </a:extLst>
              </a:tr>
              <a:tr h="297472">
                <a:tc>
                  <a:txBody>
                    <a:bodyPr/>
                    <a:lstStyle/>
                    <a:p>
                      <a:r>
                        <a:rPr lang="en-GB" sz="1100" dirty="0"/>
                        <a:t>6.</a:t>
                      </a:r>
                    </a:p>
                  </a:txBody>
                  <a:tcPr anchor="ctr"/>
                </a:tc>
                <a:tc>
                  <a:txBody>
                    <a:bodyPr/>
                    <a:lstStyle/>
                    <a:p>
                      <a:endParaRPr lang="en-GB" sz="1100" dirty="0"/>
                    </a:p>
                  </a:txBody>
                  <a:tcPr/>
                </a:tc>
                <a:extLst>
                  <a:ext uri="{0D108BD9-81ED-4DB2-BD59-A6C34878D82A}">
                    <a16:rowId xmlns:a16="http://schemas.microsoft.com/office/drawing/2014/main" val="1244817195"/>
                  </a:ext>
                </a:extLst>
              </a:tr>
              <a:tr h="297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Total:</a:t>
                      </a:r>
                    </a:p>
                  </a:txBody>
                  <a:tcPr/>
                </a:tc>
                <a:tc>
                  <a:txBody>
                    <a:bodyPr/>
                    <a:lstStyle/>
                    <a:p>
                      <a:endParaRPr lang="en-GB" sz="1100" dirty="0"/>
                    </a:p>
                  </a:txBody>
                  <a:tcPr/>
                </a:tc>
                <a:extLst>
                  <a:ext uri="{0D108BD9-81ED-4DB2-BD59-A6C34878D82A}">
                    <a16:rowId xmlns:a16="http://schemas.microsoft.com/office/drawing/2014/main" val="748054933"/>
                  </a:ext>
                </a:extLst>
              </a:tr>
              <a:tr h="183732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hMerge="1">
                  <a:txBody>
                    <a:bodyPr/>
                    <a:lstStyle/>
                    <a:p>
                      <a:endParaRPr lang="en-US"/>
                    </a:p>
                  </a:txBody>
                  <a:tcPr/>
                </a:tc>
                <a:extLst>
                  <a:ext uri="{0D108BD9-81ED-4DB2-BD59-A6C34878D82A}">
                    <a16:rowId xmlns:a16="http://schemas.microsoft.com/office/drawing/2014/main" val="53257383"/>
                  </a:ext>
                </a:extLst>
              </a:tr>
            </a:tbl>
          </a:graphicData>
        </a:graphic>
      </p:graphicFrame>
    </p:spTree>
    <p:extLst>
      <p:ext uri="{BB962C8B-B14F-4D97-AF65-F5344CB8AC3E}">
        <p14:creationId xmlns:p14="http://schemas.microsoft.com/office/powerpoint/2010/main" val="34312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6A5078-5AA4-D8B8-1566-8BCFF4C8DD46}"/>
              </a:ext>
            </a:extLst>
          </p:cNvPr>
          <p:cNvSpPr txBox="1">
            <a:spLocks/>
          </p:cNvSpPr>
          <p:nvPr/>
        </p:nvSpPr>
        <p:spPr>
          <a:xfrm>
            <a:off x="230819" y="149772"/>
            <a:ext cx="9725110" cy="733097"/>
          </a:xfrm>
          <a:prstGeom prst="rect">
            <a:avLst/>
          </a:prstGeom>
        </p:spPr>
        <p:txBody>
          <a:bodyPr anchor="ctr" anchorCtr="0">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GB" sz="3200" b="1" dirty="0">
                <a:solidFill>
                  <a:schemeClr val="bg1"/>
                </a:solidFill>
                <a:latin typeface="Calibri" panose="020F0502020204030204" pitchFamily="34" charset="0"/>
                <a:cs typeface="Calibri" panose="020F0502020204030204" pitchFamily="34" charset="0"/>
              </a:rPr>
              <a:t>European Young Scientists contributions in Dragon 6</a:t>
            </a:r>
          </a:p>
        </p:txBody>
      </p:sp>
      <p:graphicFrame>
        <p:nvGraphicFramePr>
          <p:cNvPr id="4" name="Table 3">
            <a:extLst>
              <a:ext uri="{FF2B5EF4-FFF2-40B4-BE49-F238E27FC236}">
                <a16:creationId xmlns:a16="http://schemas.microsoft.com/office/drawing/2014/main" id="{0B7CF703-A4E7-149E-6395-917D20EF3960}"/>
              </a:ext>
            </a:extLst>
          </p:cNvPr>
          <p:cNvGraphicFramePr>
            <a:graphicFrameLocks noGrp="1"/>
          </p:cNvGraphicFramePr>
          <p:nvPr>
            <p:extLst>
              <p:ext uri="{D42A27DB-BD31-4B8C-83A1-F6EECF244321}">
                <p14:modId xmlns:p14="http://schemas.microsoft.com/office/powerpoint/2010/main" val="1546588186"/>
              </p:ext>
            </p:extLst>
          </p:nvPr>
        </p:nvGraphicFramePr>
        <p:xfrm>
          <a:off x="230819" y="1504950"/>
          <a:ext cx="11709646" cy="4986530"/>
        </p:xfrm>
        <a:graphic>
          <a:graphicData uri="http://schemas.openxmlformats.org/drawingml/2006/table">
            <a:tbl>
              <a:tblPr firstRow="1" bandRow="1">
                <a:tableStyleId>{5C22544A-7EE6-4342-B048-85BDC9FD1C3A}</a:tableStyleId>
              </a:tblPr>
              <a:tblGrid>
                <a:gridCol w="1989611">
                  <a:extLst>
                    <a:ext uri="{9D8B030D-6E8A-4147-A177-3AD203B41FA5}">
                      <a16:colId xmlns:a16="http://schemas.microsoft.com/office/drawing/2014/main" val="1902344832"/>
                    </a:ext>
                  </a:extLst>
                </a:gridCol>
                <a:gridCol w="2176582">
                  <a:extLst>
                    <a:ext uri="{9D8B030D-6E8A-4147-A177-3AD203B41FA5}">
                      <a16:colId xmlns:a16="http://schemas.microsoft.com/office/drawing/2014/main" val="1315194935"/>
                    </a:ext>
                  </a:extLst>
                </a:gridCol>
                <a:gridCol w="3155714">
                  <a:extLst>
                    <a:ext uri="{9D8B030D-6E8A-4147-A177-3AD203B41FA5}">
                      <a16:colId xmlns:a16="http://schemas.microsoft.com/office/drawing/2014/main" val="1702360761"/>
                    </a:ext>
                  </a:extLst>
                </a:gridCol>
                <a:gridCol w="4387739">
                  <a:extLst>
                    <a:ext uri="{9D8B030D-6E8A-4147-A177-3AD203B41FA5}">
                      <a16:colId xmlns:a16="http://schemas.microsoft.com/office/drawing/2014/main" val="2645445011"/>
                    </a:ext>
                  </a:extLst>
                </a:gridCol>
              </a:tblGrid>
              <a:tr h="540000">
                <a:tc>
                  <a:txBody>
                    <a:bodyPr/>
                    <a:lstStyle/>
                    <a:p>
                      <a:pPr algn="ctr"/>
                      <a:r>
                        <a:rPr lang="en-GB" dirty="0">
                          <a:solidFill>
                            <a:schemeClr val="bg1"/>
                          </a:solidFill>
                          <a:latin typeface="Calibri" panose="020F0502020204030204" pitchFamily="34" charset="0"/>
                          <a:cs typeface="Calibri" panose="020F0502020204030204" pitchFamily="34" charset="0"/>
                        </a:rPr>
                        <a:t>Name</a:t>
                      </a:r>
                    </a:p>
                  </a:txBody>
                  <a:tcPr anchor="ctr"/>
                </a:tc>
                <a:tc>
                  <a:txBody>
                    <a:bodyPr/>
                    <a:lstStyle/>
                    <a:p>
                      <a:pPr algn="ctr"/>
                      <a:r>
                        <a:rPr lang="en-GB" dirty="0">
                          <a:solidFill>
                            <a:schemeClr val="bg1"/>
                          </a:solidFill>
                          <a:latin typeface="Calibri" panose="020F0502020204030204" pitchFamily="34" charset="0"/>
                          <a:cs typeface="Calibri" panose="020F0502020204030204" pitchFamily="34" charset="0"/>
                        </a:rPr>
                        <a:t>Institution</a:t>
                      </a:r>
                    </a:p>
                  </a:txBody>
                  <a:tcPr anchor="ctr"/>
                </a:tc>
                <a:tc>
                  <a:txBody>
                    <a:bodyPr/>
                    <a:lstStyle/>
                    <a:p>
                      <a:pPr algn="ctr"/>
                      <a:r>
                        <a:rPr lang="en-GB" dirty="0">
                          <a:solidFill>
                            <a:schemeClr val="bg1"/>
                          </a:solidFill>
                          <a:latin typeface="Calibri" panose="020F0502020204030204" pitchFamily="34" charset="0"/>
                          <a:cs typeface="Calibri" panose="020F0502020204030204" pitchFamily="34" charset="0"/>
                        </a:rPr>
                        <a:t>Poster title </a:t>
                      </a:r>
                    </a:p>
                  </a:txBody>
                  <a:tcPr anchor="ctr"/>
                </a:tc>
                <a:tc>
                  <a:txBody>
                    <a:bodyPr/>
                    <a:lstStyle/>
                    <a:p>
                      <a:pPr algn="ctr"/>
                      <a:r>
                        <a:rPr lang="en-GB" dirty="0">
                          <a:solidFill>
                            <a:schemeClr val="bg1"/>
                          </a:solidFill>
                          <a:latin typeface="Calibri" panose="020F0502020204030204" pitchFamily="34" charset="0"/>
                          <a:cs typeface="Calibri" panose="020F0502020204030204" pitchFamily="34" charset="0"/>
                        </a:rPr>
                        <a:t>Contribution including </a:t>
                      </a:r>
                      <a:r>
                        <a:rPr lang="en-GB" baseline="0" dirty="0">
                          <a:solidFill>
                            <a:schemeClr val="bg1"/>
                          </a:solidFill>
                          <a:latin typeface="Calibri" panose="020F0502020204030204" pitchFamily="34" charset="0"/>
                          <a:cs typeface="Calibri" panose="020F0502020204030204" pitchFamily="34" charset="0"/>
                        </a:rPr>
                        <a:t>period of research</a:t>
                      </a:r>
                      <a:endParaRPr lang="en-GB" dirty="0">
                        <a:solidFill>
                          <a:schemeClr val="bg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05523703"/>
                  </a:ext>
                </a:extLst>
              </a:tr>
              <a:tr h="889306">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94189349"/>
                  </a:ext>
                </a:extLst>
              </a:tr>
              <a:tr h="889306">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03449685"/>
                  </a:ext>
                </a:extLst>
              </a:tr>
              <a:tr h="889306">
                <a:tc>
                  <a:txBody>
                    <a:bodyPr/>
                    <a:lstStyle/>
                    <a:p>
                      <a:endParaRPr lang="en-GB">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a:latin typeface="Calibri" panose="020F0502020204030204" pitchFamily="34" charset="0"/>
                        <a:cs typeface="Calibri" panose="020F0502020204030204" pitchFamily="34" charset="0"/>
                      </a:endParaRPr>
                    </a:p>
                  </a:txBody>
                  <a:tcPr/>
                </a:tc>
                <a:tc>
                  <a:txBody>
                    <a:bodyPr/>
                    <a:lstStyle/>
                    <a:p>
                      <a:endParaRPr lang="en-GB">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4886115"/>
                  </a:ext>
                </a:extLst>
              </a:tr>
              <a:tr h="889306">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37875155"/>
                  </a:ext>
                </a:extLst>
              </a:tr>
              <a:tr h="889306">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18878846"/>
                  </a:ext>
                </a:extLst>
              </a:tr>
            </a:tbl>
          </a:graphicData>
        </a:graphic>
      </p:graphicFrame>
    </p:spTree>
    <p:extLst>
      <p:ext uri="{BB962C8B-B14F-4D97-AF65-F5344CB8AC3E}">
        <p14:creationId xmlns:p14="http://schemas.microsoft.com/office/powerpoint/2010/main" val="1644934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65C25B-C626-6BC5-D36F-5BE719A63E70}"/>
              </a:ext>
            </a:extLst>
          </p:cNvPr>
          <p:cNvSpPr txBox="1">
            <a:spLocks/>
          </p:cNvSpPr>
          <p:nvPr/>
        </p:nvSpPr>
        <p:spPr>
          <a:xfrm>
            <a:off x="230819" y="149772"/>
            <a:ext cx="9725110" cy="733097"/>
          </a:xfrm>
          <a:prstGeom prst="rect">
            <a:avLst/>
          </a:prstGeom>
        </p:spPr>
        <p:txBody>
          <a:bodyPr anchor="ctr" anchorCtr="0">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GB" sz="3200" b="1" dirty="0">
                <a:solidFill>
                  <a:schemeClr val="bg1"/>
                </a:solidFill>
                <a:latin typeface="Calibri" panose="020F0502020204030204" pitchFamily="34" charset="0"/>
                <a:cs typeface="Calibri" panose="020F0502020204030204" pitchFamily="34" charset="0"/>
              </a:rPr>
              <a:t>Chinese Young Scientists contributions in Dragon 6</a:t>
            </a:r>
          </a:p>
        </p:txBody>
      </p:sp>
      <p:graphicFrame>
        <p:nvGraphicFramePr>
          <p:cNvPr id="4" name="Table 3">
            <a:extLst>
              <a:ext uri="{FF2B5EF4-FFF2-40B4-BE49-F238E27FC236}">
                <a16:creationId xmlns:a16="http://schemas.microsoft.com/office/drawing/2014/main" id="{2AF4E265-0021-8BFA-B0D9-AF68908C9EC8}"/>
              </a:ext>
            </a:extLst>
          </p:cNvPr>
          <p:cNvGraphicFramePr>
            <a:graphicFrameLocks noGrp="1"/>
          </p:cNvGraphicFramePr>
          <p:nvPr>
            <p:extLst>
              <p:ext uri="{D42A27DB-BD31-4B8C-83A1-F6EECF244321}">
                <p14:modId xmlns:p14="http://schemas.microsoft.com/office/powerpoint/2010/main" val="2535115094"/>
              </p:ext>
            </p:extLst>
          </p:nvPr>
        </p:nvGraphicFramePr>
        <p:xfrm>
          <a:off x="230819" y="1504950"/>
          <a:ext cx="11709646" cy="4986530"/>
        </p:xfrm>
        <a:graphic>
          <a:graphicData uri="http://schemas.openxmlformats.org/drawingml/2006/table">
            <a:tbl>
              <a:tblPr firstRow="1" bandRow="1">
                <a:tableStyleId>{5C22544A-7EE6-4342-B048-85BDC9FD1C3A}</a:tableStyleId>
              </a:tblPr>
              <a:tblGrid>
                <a:gridCol w="1989611">
                  <a:extLst>
                    <a:ext uri="{9D8B030D-6E8A-4147-A177-3AD203B41FA5}">
                      <a16:colId xmlns:a16="http://schemas.microsoft.com/office/drawing/2014/main" val="1902344832"/>
                    </a:ext>
                  </a:extLst>
                </a:gridCol>
                <a:gridCol w="2176582">
                  <a:extLst>
                    <a:ext uri="{9D8B030D-6E8A-4147-A177-3AD203B41FA5}">
                      <a16:colId xmlns:a16="http://schemas.microsoft.com/office/drawing/2014/main" val="1315194935"/>
                    </a:ext>
                  </a:extLst>
                </a:gridCol>
                <a:gridCol w="3155714">
                  <a:extLst>
                    <a:ext uri="{9D8B030D-6E8A-4147-A177-3AD203B41FA5}">
                      <a16:colId xmlns:a16="http://schemas.microsoft.com/office/drawing/2014/main" val="1702360761"/>
                    </a:ext>
                  </a:extLst>
                </a:gridCol>
                <a:gridCol w="4387739">
                  <a:extLst>
                    <a:ext uri="{9D8B030D-6E8A-4147-A177-3AD203B41FA5}">
                      <a16:colId xmlns:a16="http://schemas.microsoft.com/office/drawing/2014/main" val="2645445011"/>
                    </a:ext>
                  </a:extLst>
                </a:gridCol>
              </a:tblGrid>
              <a:tr h="540000">
                <a:tc>
                  <a:txBody>
                    <a:bodyPr/>
                    <a:lstStyle/>
                    <a:p>
                      <a:pPr algn="ctr"/>
                      <a:r>
                        <a:rPr lang="en-GB" dirty="0">
                          <a:solidFill>
                            <a:schemeClr val="bg1"/>
                          </a:solidFill>
                          <a:latin typeface="Calibri" panose="020F0502020204030204" pitchFamily="34" charset="0"/>
                          <a:cs typeface="Calibri" panose="020F0502020204030204" pitchFamily="34" charset="0"/>
                        </a:rPr>
                        <a:t>Name</a:t>
                      </a:r>
                    </a:p>
                  </a:txBody>
                  <a:tcPr anchor="ctr"/>
                </a:tc>
                <a:tc>
                  <a:txBody>
                    <a:bodyPr/>
                    <a:lstStyle/>
                    <a:p>
                      <a:pPr algn="ctr"/>
                      <a:r>
                        <a:rPr lang="en-GB" dirty="0">
                          <a:solidFill>
                            <a:schemeClr val="bg1"/>
                          </a:solidFill>
                          <a:latin typeface="Calibri" panose="020F0502020204030204" pitchFamily="34" charset="0"/>
                          <a:cs typeface="Calibri" panose="020F0502020204030204" pitchFamily="34" charset="0"/>
                        </a:rPr>
                        <a:t>Institution</a:t>
                      </a:r>
                    </a:p>
                  </a:txBody>
                  <a:tcPr anchor="ctr"/>
                </a:tc>
                <a:tc>
                  <a:txBody>
                    <a:bodyPr/>
                    <a:lstStyle/>
                    <a:p>
                      <a:pPr algn="ctr"/>
                      <a:r>
                        <a:rPr lang="en-GB" dirty="0">
                          <a:solidFill>
                            <a:schemeClr val="bg1"/>
                          </a:solidFill>
                          <a:latin typeface="Calibri" panose="020F0502020204030204" pitchFamily="34" charset="0"/>
                          <a:cs typeface="Calibri" panose="020F0502020204030204" pitchFamily="34" charset="0"/>
                        </a:rPr>
                        <a:t>Poster title </a:t>
                      </a:r>
                    </a:p>
                  </a:txBody>
                  <a:tcPr anchor="ctr"/>
                </a:tc>
                <a:tc>
                  <a:txBody>
                    <a:bodyPr/>
                    <a:lstStyle/>
                    <a:p>
                      <a:pPr algn="ctr"/>
                      <a:r>
                        <a:rPr lang="en-GB" dirty="0">
                          <a:solidFill>
                            <a:schemeClr val="bg1"/>
                          </a:solidFill>
                          <a:latin typeface="Calibri" panose="020F0502020204030204" pitchFamily="34" charset="0"/>
                          <a:cs typeface="Calibri" panose="020F0502020204030204" pitchFamily="34" charset="0"/>
                        </a:rPr>
                        <a:t>Contribution including </a:t>
                      </a:r>
                      <a:r>
                        <a:rPr lang="en-GB" baseline="0" dirty="0">
                          <a:solidFill>
                            <a:schemeClr val="bg1"/>
                          </a:solidFill>
                          <a:latin typeface="Calibri" panose="020F0502020204030204" pitchFamily="34" charset="0"/>
                          <a:cs typeface="Calibri" panose="020F0502020204030204" pitchFamily="34" charset="0"/>
                        </a:rPr>
                        <a:t>period of research</a:t>
                      </a:r>
                      <a:endParaRPr lang="en-GB" dirty="0">
                        <a:solidFill>
                          <a:schemeClr val="bg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05523703"/>
                  </a:ext>
                </a:extLst>
              </a:tr>
              <a:tr h="889306">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a:latin typeface="Calibri" panose="020F0502020204030204" pitchFamily="34" charset="0"/>
                        <a:cs typeface="Calibri" panose="020F0502020204030204" pitchFamily="34" charset="0"/>
                      </a:endParaRPr>
                    </a:p>
                  </a:txBody>
                  <a:tcPr/>
                </a:tc>
                <a:tc>
                  <a:txBody>
                    <a:bodyPr/>
                    <a:lstStyle/>
                    <a:p>
                      <a:endParaRPr lang="en-GB">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94189349"/>
                  </a:ext>
                </a:extLst>
              </a:tr>
              <a:tr h="889306">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03449685"/>
                  </a:ext>
                </a:extLst>
              </a:tr>
              <a:tr h="889306">
                <a:tc>
                  <a:txBody>
                    <a:bodyPr/>
                    <a:lstStyle/>
                    <a:p>
                      <a:endParaRPr lang="en-GB">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a:latin typeface="Calibri" panose="020F0502020204030204" pitchFamily="34" charset="0"/>
                        <a:cs typeface="Calibri" panose="020F0502020204030204" pitchFamily="34" charset="0"/>
                      </a:endParaRPr>
                    </a:p>
                  </a:txBody>
                  <a:tcPr/>
                </a:tc>
                <a:tc>
                  <a:txBody>
                    <a:bodyPr/>
                    <a:lstStyle/>
                    <a:p>
                      <a:endParaRPr lang="en-GB">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34886115"/>
                  </a:ext>
                </a:extLst>
              </a:tr>
              <a:tr h="889306">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37875155"/>
                  </a:ext>
                </a:extLst>
              </a:tr>
              <a:tr h="889306">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08927375"/>
                  </a:ext>
                </a:extLst>
              </a:tr>
            </a:tbl>
          </a:graphicData>
        </a:graphic>
      </p:graphicFrame>
    </p:spTree>
    <p:extLst>
      <p:ext uri="{BB962C8B-B14F-4D97-AF65-F5344CB8AC3E}">
        <p14:creationId xmlns:p14="http://schemas.microsoft.com/office/powerpoint/2010/main" val="241310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A06E-5022-8459-2D5F-2880178A7929}"/>
              </a:ext>
            </a:extLst>
          </p:cNvPr>
          <p:cNvSpPr>
            <a:spLocks noGrp="1"/>
          </p:cNvSpPr>
          <p:nvPr>
            <p:ph type="ctrTitle"/>
          </p:nvPr>
        </p:nvSpPr>
        <p:spPr/>
        <p:txBody>
          <a:bodyPr/>
          <a:lstStyle/>
          <a:p>
            <a:r>
              <a:rPr lang="en-GB" dirty="0"/>
              <a:t>Overview of European YSs research (when applicable)</a:t>
            </a:r>
          </a:p>
        </p:txBody>
      </p:sp>
      <p:sp>
        <p:nvSpPr>
          <p:cNvPr id="3" name="Title 1">
            <a:extLst>
              <a:ext uri="{FF2B5EF4-FFF2-40B4-BE49-F238E27FC236}">
                <a16:creationId xmlns:a16="http://schemas.microsoft.com/office/drawing/2014/main" id="{943A772E-6C91-028E-5453-B22683F78631}"/>
              </a:ext>
            </a:extLst>
          </p:cNvPr>
          <p:cNvSpPr txBox="1">
            <a:spLocks/>
          </p:cNvSpPr>
          <p:nvPr/>
        </p:nvSpPr>
        <p:spPr>
          <a:xfrm>
            <a:off x="230819" y="149772"/>
            <a:ext cx="9725110" cy="733097"/>
          </a:xfrm>
          <a:prstGeom prst="rect">
            <a:avLst/>
          </a:prstGeom>
        </p:spPr>
        <p:txBody>
          <a:bodyPr anchor="ctr" anchorCtr="0">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GB" sz="3200" b="1" dirty="0">
                <a:solidFill>
                  <a:schemeClr val="bg1"/>
                </a:solidFill>
                <a:latin typeface="Calibri" panose="020F0502020204030204" pitchFamily="34" charset="0"/>
                <a:cs typeface="Calibri" panose="020F0502020204030204" pitchFamily="34" charset="0"/>
              </a:rPr>
              <a:t>Overview of European YSs research</a:t>
            </a:r>
          </a:p>
        </p:txBody>
      </p:sp>
    </p:spTree>
    <p:extLst>
      <p:ext uri="{BB962C8B-B14F-4D97-AF65-F5344CB8AC3E}">
        <p14:creationId xmlns:p14="http://schemas.microsoft.com/office/powerpoint/2010/main" val="237261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EB15-BB6A-384C-33F7-33C323AF656E}"/>
              </a:ext>
            </a:extLst>
          </p:cNvPr>
          <p:cNvSpPr>
            <a:spLocks noGrp="1"/>
          </p:cNvSpPr>
          <p:nvPr>
            <p:ph type="ctrTitle"/>
          </p:nvPr>
        </p:nvSpPr>
        <p:spPr/>
        <p:txBody>
          <a:bodyPr/>
          <a:lstStyle/>
          <a:p>
            <a:r>
              <a:rPr lang="en-GB" dirty="0"/>
              <a:t>Overview of Chinese YSs research (when applicable)</a:t>
            </a:r>
          </a:p>
        </p:txBody>
      </p:sp>
      <p:sp>
        <p:nvSpPr>
          <p:cNvPr id="3" name="Title 1">
            <a:extLst>
              <a:ext uri="{FF2B5EF4-FFF2-40B4-BE49-F238E27FC236}">
                <a16:creationId xmlns:a16="http://schemas.microsoft.com/office/drawing/2014/main" id="{753705CD-80AF-A156-065D-E56BA8229744}"/>
              </a:ext>
            </a:extLst>
          </p:cNvPr>
          <p:cNvSpPr txBox="1">
            <a:spLocks/>
          </p:cNvSpPr>
          <p:nvPr/>
        </p:nvSpPr>
        <p:spPr>
          <a:xfrm>
            <a:off x="230819" y="149772"/>
            <a:ext cx="9725110" cy="733097"/>
          </a:xfrm>
          <a:prstGeom prst="rect">
            <a:avLst/>
          </a:prstGeom>
        </p:spPr>
        <p:txBody>
          <a:bodyPr anchor="ctr" anchorCtr="0">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en-GB" sz="3200" b="1" dirty="0">
                <a:solidFill>
                  <a:schemeClr val="bg1"/>
                </a:solidFill>
                <a:latin typeface="Calibri" panose="020F0502020204030204" pitchFamily="34" charset="0"/>
                <a:cs typeface="Calibri" panose="020F0502020204030204" pitchFamily="34" charset="0"/>
              </a:rPr>
              <a:t>Overview of Chinese YSs research</a:t>
            </a:r>
          </a:p>
        </p:txBody>
      </p:sp>
    </p:spTree>
    <p:extLst>
      <p:ext uri="{BB962C8B-B14F-4D97-AF65-F5344CB8AC3E}">
        <p14:creationId xmlns:p14="http://schemas.microsoft.com/office/powerpoint/2010/main" val="1827006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C5B8F5E21295458EB97A4FE9E57FEC" ma:contentTypeVersion="15" ma:contentTypeDescription="Create a new document." ma:contentTypeScope="" ma:versionID="109295ae213175275ffb4a5b3f81d279">
  <xsd:schema xmlns:xsd="http://www.w3.org/2001/XMLSchema" xmlns:xs="http://www.w3.org/2001/XMLSchema" xmlns:p="http://schemas.microsoft.com/office/2006/metadata/properties" xmlns:ns2="0a1a73e0-ff8e-4b69-a87a-db068b5939ac" xmlns:ns3="421c600a-ed77-4dc1-b7b8-34a3a797160f" targetNamespace="http://schemas.microsoft.com/office/2006/metadata/properties" ma:root="true" ma:fieldsID="cdf54cf76bd1455c5faaf42ebcbcb95d" ns2:_="" ns3:_="">
    <xsd:import namespace="0a1a73e0-ff8e-4b69-a87a-db068b5939ac"/>
    <xsd:import namespace="421c600a-ed77-4dc1-b7b8-34a3a797160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1a73e0-ff8e-4b69-a87a-db068b593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c600a-ed77-4dc1-b7b8-34a3a797160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a416e56-4122-48ea-81ba-d7552701cc79}" ma:internalName="TaxCatchAll" ma:showField="CatchAllData" ma:web="421c600a-ed77-4dc1-b7b8-34a3a797160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1a73e0-ff8e-4b69-a87a-db068b5939ac">
      <Terms xmlns="http://schemas.microsoft.com/office/infopath/2007/PartnerControls"/>
    </lcf76f155ced4ddcb4097134ff3c332f>
    <TaxCatchAll xmlns="421c600a-ed77-4dc1-b7b8-34a3a797160f" xsi:nil="true"/>
  </documentManagement>
</p:properties>
</file>

<file path=customXml/itemProps1.xml><?xml version="1.0" encoding="utf-8"?>
<ds:datastoreItem xmlns:ds="http://schemas.openxmlformats.org/officeDocument/2006/customXml" ds:itemID="{CCD53B92-2442-4805-8691-23D1FC452BCB}">
  <ds:schemaRefs>
    <ds:schemaRef ds:uri="http://schemas.microsoft.com/sharepoint/v3/contenttype/forms"/>
  </ds:schemaRefs>
</ds:datastoreItem>
</file>

<file path=customXml/itemProps2.xml><?xml version="1.0" encoding="utf-8"?>
<ds:datastoreItem xmlns:ds="http://schemas.openxmlformats.org/officeDocument/2006/customXml" ds:itemID="{C4D11199-7584-4AE1-A319-57AF975486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1a73e0-ff8e-4b69-a87a-db068b5939ac"/>
    <ds:schemaRef ds:uri="421c600a-ed77-4dc1-b7b8-34a3a79716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E6702E-6C5B-41D8-9917-9C680D78286F}">
  <ds:schemaRefs>
    <ds:schemaRef ds:uri="http://purl.org/dc/elements/1.1/"/>
    <ds:schemaRef ds:uri="421c600a-ed77-4dc1-b7b8-34a3a797160f"/>
    <ds:schemaRef ds:uri="http://purl.org/dc/terms/"/>
    <ds:schemaRef ds:uri="http://www.w3.org/XML/1998/namespace"/>
    <ds:schemaRef ds:uri="http://schemas.microsoft.com/office/infopath/2007/PartnerControls"/>
    <ds:schemaRef ds:uri="0a1a73e0-ff8e-4b69-a87a-db068b5939ac"/>
    <ds:schemaRef ds:uri="http://schemas.openxmlformats.org/package/2006/metadata/core-properties"/>
    <ds:schemaRef ds:uri="http://schemas.microsoft.com/office/2006/documentManagement/types"/>
    <ds:schemaRef ds:uri="http://purl.org/dc/dcmitype/"/>
    <ds:schemaRef ds:uri="http://schemas.microsoft.com/office/2006/metadata/properties"/>
  </ds:schemaRefs>
</ds:datastoreItem>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otalTime>55</TotalTime>
  <Words>358</Words>
  <Application>Microsoft Office PowerPoint</Application>
  <PresentationFormat>Widescreen</PresentationFormat>
  <Paragraphs>91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Overview of European YSs research (when applicable)</vt:lpstr>
      <vt:lpstr>Overview of Chinese YSs research (when applicable)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Fabrizio Ramoino</dc:creator>
  <cp:lastModifiedBy>Fabrizio Ramoino</cp:lastModifiedBy>
  <cp:revision>1</cp:revision>
  <dcterms:created xsi:type="dcterms:W3CDTF">2025-05-09T13:09:18Z</dcterms:created>
  <dcterms:modified xsi:type="dcterms:W3CDTF">2025-05-14T08:26:45Z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0x010100EDC5B8F5E21295458EB97A4FE9E57FEC</vt:lpwstr>
  </property>
  <property fmtid="{D5CDD505-2E9C-101B-9397-08002B2CF9AE}" pid="3" name="MediaServiceImageTags">
    <vt:lpwstr/>
  </property>
</Properties>
</file>